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Source Code Pro" panose="020B0604020202020204" charset="0"/>
      <p:regular r:id="rId20"/>
      <p:bold r:id="rId21"/>
    </p:embeddedFont>
    <p:embeddedFont>
      <p:font typeface="Old Standard TT" panose="020B0604020202020204" charset="0"/>
      <p:regular r:id="rId22"/>
      <p:bold r:id="rId23"/>
      <p:italic r:id="rId24"/>
    </p:embeddedFont>
    <p:embeddedFont>
      <p:font typeface="Oswa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213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74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52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281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64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78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693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09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43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53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56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6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93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04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11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16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28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hape 7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hape 7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hape 8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3" name="Shape 9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slide=id.g10e74b68ec_2_50"/><Relationship Id="rId13" Type="http://schemas.openxmlformats.org/officeDocument/2006/relationships/hyperlink" Target="#slide=id.g10e74b68ec_2_20"/><Relationship Id="rId3" Type="http://schemas.openxmlformats.org/officeDocument/2006/relationships/hyperlink" Target="#slide=id.g10e74b68ec_2_15"/><Relationship Id="rId7" Type="http://schemas.openxmlformats.org/officeDocument/2006/relationships/hyperlink" Target="#slide=id.g10e74b68ec_3_413"/><Relationship Id="rId12" Type="http://schemas.openxmlformats.org/officeDocument/2006/relationships/hyperlink" Target="#slide=id.g10e74b68ec_2_0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#slide=id.g10e74b68ec_2_5"/><Relationship Id="rId11" Type="http://schemas.openxmlformats.org/officeDocument/2006/relationships/hyperlink" Target="#slide=id.g10e74b68ec_2_10"/><Relationship Id="rId5" Type="http://schemas.openxmlformats.org/officeDocument/2006/relationships/hyperlink" Target="#slide=id.g10e74b68ec_2_35"/><Relationship Id="rId15" Type="http://schemas.openxmlformats.org/officeDocument/2006/relationships/hyperlink" Target="#slide=id.g10e74b68ec_2_55"/><Relationship Id="rId10" Type="http://schemas.openxmlformats.org/officeDocument/2006/relationships/hyperlink" Target="#slide=id.g10e74b68ec_2_40"/><Relationship Id="rId4" Type="http://schemas.openxmlformats.org/officeDocument/2006/relationships/hyperlink" Target="#slide=id.g10e74b68ec_2_25"/><Relationship Id="rId9" Type="http://schemas.openxmlformats.org/officeDocument/2006/relationships/hyperlink" Target="#slide=id.g10e74b68ec_2_30"/><Relationship Id="rId14" Type="http://schemas.openxmlformats.org/officeDocument/2006/relationships/hyperlink" Target="#slide=id.g10e74b68ec_2_45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America in the World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Stephen Burdsall, Colin Sauers, Gabby Gutierrez, Lauren Dougherty,</a:t>
            </a:r>
            <a:r>
              <a:rPr lang="en" b="1"/>
              <a:t> </a:t>
            </a:r>
            <a:r>
              <a:rPr lang="en"/>
              <a:t>Mike Paulosky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UN Peacekeeping Forces in Bosnia (cont.)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United Nations Protection Force assembled 1992 in midst of the Croatian War for Independence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War in Bosnia broke out in 1993 between Bosniaks and Croats</a:t>
            </a:r>
          </a:p>
          <a:p>
            <a:pPr marL="914400" lvl="1" indent="-304800" rtl="0">
              <a:spcBef>
                <a:spcPts val="0"/>
              </a:spcBef>
              <a:buSzPct val="100000"/>
            </a:pPr>
            <a:r>
              <a:rPr lang="en" sz="1200"/>
              <a:t>Civilians targeted, mines rampant, ethnic genocide</a:t>
            </a:r>
          </a:p>
          <a:p>
            <a:pPr marL="914400" lvl="1" indent="-304800" rtl="0">
              <a:spcBef>
                <a:spcPts val="0"/>
              </a:spcBef>
              <a:buSzPct val="100000"/>
            </a:pPr>
            <a:r>
              <a:rPr lang="en" sz="1200"/>
              <a:t>UN Forces (UNPROFOR)</a:t>
            </a: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sent to protect civilians lives and attempt to end war</a:t>
            </a:r>
          </a:p>
          <a:p>
            <a:pPr marL="1371600" lvl="2" indent="-304800" rtl="0">
              <a:spcBef>
                <a:spcPts val="0"/>
              </a:spcBef>
              <a:buClr>
                <a:srgbClr val="252525"/>
              </a:buClr>
              <a:buSzPct val="100000"/>
            </a:pP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1994-1995 role was to monitor ceasefire, help rebuild infrastructure</a:t>
            </a:r>
          </a:p>
          <a:p>
            <a:pPr marL="1371600" lvl="2" indent="-304800" rtl="0">
              <a:spcBef>
                <a:spcPts val="0"/>
              </a:spcBef>
              <a:buClr>
                <a:srgbClr val="252525"/>
              </a:buClr>
              <a:buSzPct val="100000"/>
            </a:pPr>
            <a:r>
              <a:rPr lang="en" sz="1200">
                <a:solidFill>
                  <a:srgbClr val="252525"/>
                </a:solidFill>
                <a:highlight>
                  <a:srgbClr val="FFFFFF"/>
                </a:highlight>
              </a:rPr>
              <a:t>Federation of Bosnia and Herzegovina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425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000" y="3257999"/>
            <a:ext cx="2702968" cy="17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296000" y="3186000"/>
            <a:ext cx="1422000" cy="42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In Sarajevo, 1993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6125" y="372500"/>
            <a:ext cx="89928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 Qaeda Attacks World Trade Center and Pentagon (2001)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6125" y="1236475"/>
            <a:ext cx="9144000" cy="422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September 11, 2001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Attacked four airliners and suicide attacks because of involvement in their homeland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World Trades Center, Pentagon, and field in PA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Want to immediately end terrorism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Defined Bush’s presidency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First time America was attacked on the homeland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Horror for years to come and still moment of silence for memories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074" y="2230274"/>
            <a:ext cx="1635450" cy="192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United States and Allies Invade Afghanistan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invasion of Afghanistan was a reaction to 9/11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Was due to US belief about Osama Bin Laden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Bush launched a full assault on Afghanistan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Wanted to prevent another terrorist attack from ever occurring on U.S. soil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Crush Al-Qaeda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Was ultimately an unsuccessful war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Bush knew he would have public support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Took the opportunity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225" y="4085850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799" y="2991024"/>
            <a:ext cx="2005250" cy="1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9374" y="47225"/>
            <a:ext cx="2066026" cy="153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United States invades Iraq (2004) 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312025"/>
            <a:ext cx="8759700" cy="32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Economic sanctions on Iraq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Manufacturing of weapons of mass destruction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Support for terrorist groups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Hindering UN inspections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 ultimatum of Saddam leaving Iraq (refusal to comply)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Restoring order- guerrilla warfare 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800" y="3297020"/>
            <a:ext cx="4441625" cy="19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Arab Spring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49700" y="2055500"/>
            <a:ext cx="8520600" cy="36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/>
              <a:t>Revolutionary trend in Arab World beginning in 2010--Tunisian Revolution</a:t>
            </a:r>
          </a:p>
          <a:p>
            <a:pPr marL="914400" lvl="1" indent="-298450" rtl="0">
              <a:spcBef>
                <a:spcPts val="0"/>
              </a:spcBef>
              <a:buSzPct val="100000"/>
            </a:pPr>
            <a:r>
              <a:rPr lang="en" sz="1100"/>
              <a:t>Spread to Egypt Libya Syria and others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/>
              <a:t>Tunisian Revolution response to corrupt government, lack of democratic freedoms </a:t>
            </a:r>
          </a:p>
          <a:p>
            <a:pPr marL="914400" lvl="1" indent="-298450" rtl="0">
              <a:spcBef>
                <a:spcPts val="0"/>
              </a:spcBef>
              <a:buSzPct val="100000"/>
            </a:pPr>
            <a:r>
              <a:rPr lang="en" sz="1100"/>
              <a:t>Ended rule of long-time president Ben Ali and created a refined parliamentary system w/ democratic elections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/>
              <a:t>Egyptian Revolution- political corruption/lack of freedoms</a:t>
            </a:r>
          </a:p>
          <a:p>
            <a:pPr marL="914400" lvl="1" indent="-298450" rtl="0">
              <a:spcBef>
                <a:spcPts val="0"/>
              </a:spcBef>
              <a:buSzPct val="100000"/>
            </a:pPr>
            <a:r>
              <a:rPr lang="en" sz="1100"/>
              <a:t>Resulted in overthrow of government and temporary control by military--government still forming today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/>
              <a:t>Libyan revolution- overthrow of government and leader Muammar Gaddafi, who had been in power for 40 years, by revolutionary rebels</a:t>
            </a:r>
          </a:p>
          <a:p>
            <a:pPr marL="914400" lvl="1" indent="-298450" rtl="0">
              <a:spcBef>
                <a:spcPts val="0"/>
              </a:spcBef>
              <a:buSzPct val="100000"/>
            </a:pPr>
            <a:r>
              <a:rPr lang="en" sz="1100"/>
              <a:t>Created path for new government-- National Transitional Council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/>
              <a:t>Syria- protests for democratic reforms began 2011</a:t>
            </a:r>
          </a:p>
          <a:p>
            <a:pPr marL="914400" lvl="1" indent="-298450" rtl="0">
              <a:spcBef>
                <a:spcPts val="0"/>
              </a:spcBef>
              <a:buSzPct val="100000"/>
            </a:pPr>
            <a:r>
              <a:rPr lang="en" sz="1100"/>
              <a:t>Led to Civil War and intense fighting between various ethnic military groups, which continues today.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999" y="418175"/>
            <a:ext cx="2152125" cy="121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6848475" y="1568300"/>
            <a:ext cx="2223000" cy="4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Muammar Gaddafi executed by rebels in streets of Sirte, Libya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Osama bin Laden Killed (2011)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94025"/>
            <a:ext cx="8520600" cy="377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May 02, 2011 in Abbottabad, Pakistan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US: symbol of victory in terrorism fight/ morale booster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“Bring bin Laden to justice dead or alive” -Bush after 9/11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Sends relentless image to al-Qaeda followers (they are unsafe even in Pakistan)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Focus more time on current leaders (not in hiding)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Al- Qaeda operate off bin Laden ideas not specific leadership (hurt, but easily replaced)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500" y="43200"/>
            <a:ext cx="1637974" cy="18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Last combat troops leave Iraq (2011)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Surge (2007)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U.S.-Iraqi agreement under Bush administration 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Redefined military activity in Iraq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Timetable for troop withdrawal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Leaking of Military documents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Attempt to keep U.S. troops past 2011, negotiations failed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U.S. military formally declares end of mission in Iraq on December 15, 2011 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 Hotter Cold War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43219" y="1348075"/>
            <a:ext cx="3139807" cy="346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Trend One: </a:t>
            </a:r>
            <a:r>
              <a:rPr lang="en" b="1" dirty="0"/>
              <a:t>Unprecedented Chaos 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hlinkClick r:id="rId3"/>
              </a:rPr>
              <a:t>Arms Build Up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hlinkClick r:id="rId4"/>
              </a:rPr>
              <a:t>Fall of Berlin Wall</a:t>
            </a:r>
            <a:r>
              <a:rPr lang="en" sz="1200" dirty="0">
                <a:solidFill>
                  <a:srgbClr val="000000"/>
                </a:solidFill>
              </a:rPr>
              <a:t>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hlinkClick r:id="rId5"/>
              </a:rPr>
              <a:t>USSR Breakup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hlinkClick r:id="rId6"/>
              </a:rPr>
              <a:t>al-Qaeda bombs World Trade Center (1993)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hlinkClick r:id="rId7"/>
              </a:rPr>
              <a:t>al-Qaeda bombs World Trade Center and Pentagon (2001)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hlinkClick r:id="rId8"/>
              </a:rPr>
              <a:t>Arab Spring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126150" y="1468825"/>
            <a:ext cx="29520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Trend Three: </a:t>
            </a:r>
            <a:r>
              <a:rPr lang="en" b="1"/>
              <a:t>Reaction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linkClick r:id="rId9"/>
              </a:rPr>
              <a:t>Persian Gulf War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linkClick r:id="rId10"/>
              </a:rPr>
              <a:t>UN Peacekeeping Forces in Bosnia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linkClick r:id="rId11"/>
              </a:rPr>
              <a:t>US and Allies invade Afghanistan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linkClick r:id="rId12"/>
              </a:rPr>
              <a:t>Osama bin Laden Killed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36587" y="1468825"/>
            <a:ext cx="3207300" cy="29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Trend Two:     </a:t>
            </a:r>
            <a:r>
              <a:rPr lang="en" b="1"/>
              <a:t>Proaction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linkClick r:id="rId13"/>
              </a:rPr>
              <a:t>Iran- Contra Affair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linkClick r:id="rId14"/>
              </a:rPr>
              <a:t>US Invades Iraq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>
                <a:solidFill>
                  <a:srgbClr val="000000"/>
                </a:solidFill>
                <a:hlinkClick r:id="rId15"/>
              </a:rPr>
              <a:t>Last combat Troops withdrawn from Iraq</a:t>
            </a:r>
            <a:r>
              <a:rPr lang="en" sz="140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Ronald Reagan begins arms build up (1980)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“Star Wars”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Strategic Defense Initiative to shield the U.S. from nuclear missile attacks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Modernize WWII battleships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Most of the nation’s current firepower is a legacy of the Reagan years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9524" y="3065124"/>
            <a:ext cx="3278726" cy="19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Iran-Contra Affair (1985) 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2775" y="1468825"/>
            <a:ext cx="5724300" cy="345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Secret arms sale to Iran during embargo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Congress restricts CIA abilities to aid Contras in Nicaragua 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Lieutenant Colonel Oliver North funneled money from arms deal to support Contras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Reagan's approval ratings manage to rebound despite allegations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1374" y="95550"/>
            <a:ext cx="3189049" cy="22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3337" y="2328775"/>
            <a:ext cx="18383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Berlin Wall comes down (1989)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4753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Stood as a marker of Soviet power/structure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Citizens were free to cross beginning Nov. 9th 1989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Some crossed freely, others with hammers and picks chipping away at the wall as they crossed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625" y="2724175"/>
            <a:ext cx="4070400" cy="22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Persian Gulf War (1990-1991)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52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Iraq: Saddam Hussein invades Kuwait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Saudi Arabia/ Egypt ask for US help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Operation Desert Storm: US air offensive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 cease fire: President Bush and Kuwait surrender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Out of Kuwait (victory for coalition) v failed to end power of Hussein (Baghdad) and Iraq War (2003) v damage in Kuwait/Iraq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6900" y="121025"/>
            <a:ext cx="3694574" cy="2472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USSR breaks apart (1990)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Hammer and sickle flag lowered for the last time over the Kremlin Dec. 25th 1991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End of 20th century warfare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075" y="2314070"/>
            <a:ext cx="2810475" cy="225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 Qaeda bombs World Trade Center (1993)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66075" y="1436200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On Friday February 26th, 1993, a bomb went off in the World Trade Center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 parking garage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6 killed, 1042 injured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FBI investigation revealed it was a terrorist attack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4 men were convicted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First ever terrorist attack on US soil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Head was Ramzi Yousef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Wanted to avenge his people 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61875" y="1319700"/>
            <a:ext cx="8520600" cy="376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Socialist Federal Republic of Yugoslavia-communist nation SouthEastern Europe with claimed impartiality to USSR and U.S.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Full of many different Slavic ethnic groups-- Serbs, Albanians, Roma (also muslims)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1991 Serbia and Croatia declared independence. Yugoslav government </a:t>
            </a:r>
            <a:r>
              <a:rPr lang="en" sz="1400"/>
              <a:t>tried to forcefully maintain unity--beginning of Yugoslav Wars.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40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900" y="3887025"/>
            <a:ext cx="1030575" cy="12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3586700"/>
            <a:ext cx="2019299" cy="146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78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 peacekeeping forces in Bosnia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On-screen Show (16:9)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Source Code Pro</vt:lpstr>
      <vt:lpstr>Old Standard TT</vt:lpstr>
      <vt:lpstr>Oswald</vt:lpstr>
      <vt:lpstr>Arial</vt:lpstr>
      <vt:lpstr>paperback</vt:lpstr>
      <vt:lpstr>modern-writer</vt:lpstr>
      <vt:lpstr>America in the World</vt:lpstr>
      <vt:lpstr>A Hotter Cold War</vt:lpstr>
      <vt:lpstr>Ronald Reagan begins arms build up (1980) </vt:lpstr>
      <vt:lpstr>Iran-Contra Affair (1985)  </vt:lpstr>
      <vt:lpstr>Berlin Wall comes down (1989) </vt:lpstr>
      <vt:lpstr>Persian Gulf War (1990-1991) </vt:lpstr>
      <vt:lpstr>USSR breaks apart (1990) </vt:lpstr>
      <vt:lpstr>Al Qaeda bombs World Trade Center (1993)</vt:lpstr>
      <vt:lpstr>UN peacekeeping forces in Bosnia </vt:lpstr>
      <vt:lpstr>   UN Peacekeeping Forces in Bosnia (cont.)</vt:lpstr>
      <vt:lpstr>Al Qaeda Attacks World Trade Center and Pentagon (2001)</vt:lpstr>
      <vt:lpstr>United States and Allies Invade Afghanistan</vt:lpstr>
      <vt:lpstr>United States invades Iraq (2004) </vt:lpstr>
      <vt:lpstr>Arab Spring</vt:lpstr>
      <vt:lpstr>Osama bin Laden Killed (2011)</vt:lpstr>
      <vt:lpstr>Last combat troops leave Iraq (2011)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the World</dc:title>
  <dc:creator>Stephen Burdsall</dc:creator>
  <cp:lastModifiedBy>Stephen Burdsall</cp:lastModifiedBy>
  <cp:revision>1</cp:revision>
  <dcterms:modified xsi:type="dcterms:W3CDTF">2016-03-30T15:24:06Z</dcterms:modified>
</cp:coreProperties>
</file>